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5"/>
  </p:notesMasterIdLst>
  <p:handoutMasterIdLst>
    <p:handoutMasterId r:id="rId6"/>
  </p:handoutMasterIdLst>
  <p:sldIdLst>
    <p:sldId id="256" r:id="rId2"/>
    <p:sldId id="408" r:id="rId3"/>
    <p:sldId id="414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7" autoAdjust="0"/>
    <p:restoredTop sz="98505" autoAdjust="0"/>
  </p:normalViewPr>
  <p:slideViewPr>
    <p:cSldViewPr snapToGrid="0" snapToObjects="1">
      <p:cViewPr varScale="1">
        <p:scale>
          <a:sx n="112" d="100"/>
          <a:sy n="112" d="100"/>
        </p:scale>
        <p:origin x="13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E18515-3D86-1D41-BD44-E0D3DE036E92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6E4B18-6C9D-6E4C-B246-8B18804759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0132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2F148-54BD-4349-BD10-B7333EAF03AE}" type="datetimeFigureOut">
              <a:rPr lang="en-US" smtClean="0"/>
              <a:t>12/12/2017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B56C4-39FD-8B41-B9B2-4F17400951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5912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16175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85" y="710473"/>
            <a:ext cx="8636713" cy="4876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510528"/>
            <a:ext cx="1524000" cy="329184"/>
          </a:xfrm>
        </p:spPr>
        <p:txBody>
          <a:bodyPr/>
          <a:lstStyle>
            <a:lvl1pPr algn="r">
              <a:defRPr/>
            </a:lvl1pPr>
          </a:lstStyle>
          <a:p>
            <a:r>
              <a:rPr lang="el-GR" dirty="0" smtClean="0"/>
              <a:t>Σελ. </a:t>
            </a:r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17763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17936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4736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651052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51052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63367" y="6510528"/>
            <a:ext cx="3291669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l-GR" dirty="0" smtClean="0"/>
              <a:t>Μάθημα </a:t>
            </a:r>
            <a:r>
              <a:rPr lang="en-US" dirty="0" smtClean="0"/>
              <a:t>4</a:t>
            </a:r>
            <a:r>
              <a:rPr lang="el-GR" dirty="0" smtClean="0"/>
              <a:t>ο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ropbox.com/s/j4jg6knwaizlir2/femur.stl?dl=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urveymonkey.com/r/QQS55P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685800" y="4507993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6398" y="403408"/>
            <a:ext cx="5997602" cy="1837764"/>
          </a:xfrm>
        </p:spPr>
        <p:txBody>
          <a:bodyPr/>
          <a:lstStyle/>
          <a:p>
            <a:r>
              <a:rPr lang="en-US" sz="3600" dirty="0" smtClean="0"/>
              <a:t>Biomechanics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2243" y="4509581"/>
            <a:ext cx="5700620" cy="1503424"/>
          </a:xfrm>
        </p:spPr>
        <p:txBody>
          <a:bodyPr>
            <a:normAutofit lnSpcReduction="10000"/>
          </a:bodyPr>
          <a:lstStyle/>
          <a:p>
            <a:r>
              <a:rPr lang="el-GR" dirty="0" smtClean="0"/>
              <a:t>7</a:t>
            </a:r>
            <a:r>
              <a:rPr lang="el-GR" baseline="30000" dirty="0" smtClean="0"/>
              <a:t>ο</a:t>
            </a:r>
            <a:r>
              <a:rPr lang="el-GR" dirty="0" smtClean="0"/>
              <a:t> εξάμηνο</a:t>
            </a:r>
          </a:p>
          <a:p>
            <a:r>
              <a:rPr lang="el-GR" dirty="0" smtClean="0"/>
              <a:t>Σχολή Μηχανολόγων Μηχανικών ΕΜΠ</a:t>
            </a:r>
          </a:p>
          <a:p>
            <a:r>
              <a:rPr lang="el-GR" sz="1900" dirty="0" smtClean="0"/>
              <a:t>Διδάσκων:</a:t>
            </a:r>
            <a:endParaRPr lang="el-GR" sz="1900" dirty="0"/>
          </a:p>
          <a:p>
            <a:r>
              <a:rPr lang="en-US" sz="1900" dirty="0" smtClean="0"/>
              <a:t>Michael </a:t>
            </a:r>
            <a:r>
              <a:rPr lang="en-US" sz="1900" dirty="0" err="1" smtClean="0"/>
              <a:t>Neidlin</a:t>
            </a:r>
            <a:endParaRPr lang="el-GR" sz="1900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69675" y="6035045"/>
            <a:ext cx="134456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800" i="1" dirty="0"/>
              <a:t>Fritz Kahn (1888 – 1968)</a:t>
            </a:r>
            <a:endParaRPr lang="en-US" sz="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032243" y="3682151"/>
            <a:ext cx="45494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FE </a:t>
            </a:r>
            <a:r>
              <a:rPr lang="en-US" sz="2400" b="1" dirty="0" err="1" smtClean="0"/>
              <a:t>Analysis&amp;Course</a:t>
            </a:r>
            <a:r>
              <a:rPr lang="en-US" sz="2400" b="1" dirty="0" smtClean="0"/>
              <a:t> Grading </a:t>
            </a:r>
          </a:p>
          <a:p>
            <a:r>
              <a:rPr lang="en-US" sz="2400" b="1" dirty="0" smtClean="0"/>
              <a:t>Information</a:t>
            </a:r>
            <a:endParaRPr lang="en-US" sz="24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146398" y="2243094"/>
            <a:ext cx="5997602" cy="8486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85800" y="2241506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935" t="7103" r="5159" b="1274"/>
          <a:stretch/>
        </p:blipFill>
        <p:spPr>
          <a:xfrm>
            <a:off x="165926" y="621274"/>
            <a:ext cx="2648315" cy="539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31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Course guideline</a:t>
            </a:r>
            <a:endParaRPr lang="de-D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Do the simulations with your model or use this</a:t>
            </a:r>
          </a:p>
          <a:p>
            <a:pPr marL="0" indent="0">
              <a:buNone/>
            </a:pPr>
            <a:r>
              <a:rPr lang="de-DE" sz="1800" dirty="0">
                <a:hlinkClick r:id="rId2"/>
              </a:rPr>
              <a:t>https://</a:t>
            </a:r>
            <a:r>
              <a:rPr lang="de-DE" sz="1800" dirty="0" smtClean="0">
                <a:hlinkClick r:id="rId2"/>
              </a:rPr>
              <a:t>www.dropbox.com/s/j4jg6knwaizlir2/femur.stl?dl=0</a:t>
            </a:r>
            <a:endParaRPr lang="de-DE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The simulation process is the following (Help is provided on the next slides):</a:t>
            </a:r>
          </a:p>
          <a:p>
            <a:pPr marL="0" indent="0">
              <a:buNone/>
            </a:pPr>
            <a:r>
              <a:rPr lang="en-US" sz="1800" dirty="0" smtClean="0"/>
              <a:t>1. Read in the </a:t>
            </a:r>
            <a:r>
              <a:rPr lang="en-US" sz="1800" dirty="0" err="1" smtClean="0"/>
              <a:t>stl</a:t>
            </a:r>
            <a:r>
              <a:rPr lang="en-US" sz="1800" dirty="0" smtClean="0"/>
              <a:t> model and load into Static Structural</a:t>
            </a:r>
          </a:p>
          <a:p>
            <a:pPr marL="0" indent="0">
              <a:buNone/>
            </a:pPr>
            <a:r>
              <a:rPr lang="en-US" sz="1800" dirty="0" smtClean="0"/>
              <a:t>2. Define surface thickness (if necessary of e.g. 4 mm)</a:t>
            </a:r>
          </a:p>
          <a:p>
            <a:pPr marL="0" indent="0">
              <a:buNone/>
            </a:pPr>
            <a:r>
              <a:rPr lang="en-US" sz="1800" dirty="0" smtClean="0"/>
              <a:t>3. Mesh the model. Automatic method, shell mesh should be produced</a:t>
            </a:r>
          </a:p>
          <a:p>
            <a:pPr marL="0" indent="0">
              <a:buNone/>
            </a:pPr>
            <a:r>
              <a:rPr lang="en-US" sz="1800" dirty="0" smtClean="0"/>
              <a:t>4. Create Named selections for fixed </a:t>
            </a:r>
            <a:r>
              <a:rPr lang="en-US" sz="1800" dirty="0" err="1" smtClean="0"/>
              <a:t>b.c.</a:t>
            </a:r>
            <a:r>
              <a:rPr lang="en-US" sz="1800" dirty="0" smtClean="0"/>
              <a:t>, Femur neck and Joint loading location (simplest case is Nodal Force at one node). Create boundary conditions</a:t>
            </a:r>
          </a:p>
          <a:p>
            <a:pPr marL="0" indent="0">
              <a:buNone/>
            </a:pPr>
            <a:r>
              <a:rPr lang="en-US" sz="1800" dirty="0" smtClean="0"/>
              <a:t>5. Create </a:t>
            </a:r>
            <a:r>
              <a:rPr lang="en-US" sz="1800" dirty="0" err="1"/>
              <a:t>h</a:t>
            </a:r>
            <a:r>
              <a:rPr lang="en-US" sz="1800" dirty="0" err="1" smtClean="0"/>
              <a:t>yperelastic</a:t>
            </a:r>
            <a:r>
              <a:rPr lang="en-US" sz="1800" dirty="0" smtClean="0"/>
              <a:t> material through material fitting</a:t>
            </a:r>
          </a:p>
          <a:p>
            <a:pPr marL="0" indent="0">
              <a:buNone/>
            </a:pPr>
            <a:r>
              <a:rPr lang="en-US" sz="1800" dirty="0" smtClean="0"/>
              <a:t>6. Run the simulation for one case. See if it works out. Result evaluation through User Defined Results</a:t>
            </a:r>
          </a:p>
          <a:p>
            <a:pPr marL="0" indent="0">
              <a:buNone/>
            </a:pPr>
            <a:r>
              <a:rPr lang="en-US" sz="1800" dirty="0" smtClean="0"/>
              <a:t>7. Do </a:t>
            </a:r>
            <a:r>
              <a:rPr lang="en-US" sz="1800" b="1" dirty="0" smtClean="0"/>
              <a:t>Mesh Independence </a:t>
            </a:r>
            <a:r>
              <a:rPr lang="en-US" sz="1800" dirty="0" smtClean="0"/>
              <a:t>then do </a:t>
            </a:r>
            <a:r>
              <a:rPr lang="en-US" sz="1800" b="1" dirty="0" smtClean="0"/>
              <a:t>your study</a:t>
            </a:r>
            <a:r>
              <a:rPr lang="en-US" sz="1800" dirty="0" smtClean="0"/>
              <a:t>!</a:t>
            </a:r>
          </a:p>
          <a:p>
            <a:pPr marL="0" indent="0">
              <a:buNone/>
            </a:pPr>
            <a:r>
              <a:rPr lang="en-US" sz="1800" dirty="0" smtClean="0"/>
              <a:t>8. Sum up study in a report</a:t>
            </a:r>
            <a:endParaRPr lang="de-DE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711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and Course Evaluation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After the FEA study please submit a short written report (about 2-5 pages) on methods, results and discussion.</a:t>
            </a:r>
          </a:p>
          <a:p>
            <a:pPr marL="0" indent="0">
              <a:buNone/>
            </a:pPr>
            <a:r>
              <a:rPr lang="en-US" sz="2000" dirty="0" smtClean="0"/>
              <a:t>You can do this in groups of 2-5 people if you wish.</a:t>
            </a:r>
          </a:p>
          <a:p>
            <a:pPr marL="0" indent="0">
              <a:buNone/>
            </a:pPr>
            <a:r>
              <a:rPr lang="en-US" sz="2000" dirty="0" smtClean="0"/>
              <a:t>There is no </a:t>
            </a:r>
            <a:r>
              <a:rPr lang="en-US" sz="2000" b="1" dirty="0" smtClean="0"/>
              <a:t>need</a:t>
            </a:r>
            <a:r>
              <a:rPr lang="en-US" sz="2000" dirty="0" smtClean="0"/>
              <a:t> in being exhaustive, however I am especially interested to see some </a:t>
            </a:r>
            <a:r>
              <a:rPr lang="en-US" sz="2000" b="1" dirty="0" smtClean="0"/>
              <a:t>critical thoughts </a:t>
            </a:r>
            <a:r>
              <a:rPr lang="en-US" sz="2000" dirty="0" smtClean="0"/>
              <a:t>on the short project that you did.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What can we generally get out of the results?</a:t>
            </a:r>
          </a:p>
          <a:p>
            <a:pPr marL="0" indent="0">
              <a:buNone/>
            </a:pPr>
            <a:r>
              <a:rPr lang="en-US" sz="2000" b="1" dirty="0" smtClean="0"/>
              <a:t>What were the limitations? What would you improve if you had a lot of time? How do you think these kind of analyses could help. And so on, be creative.</a:t>
            </a:r>
            <a:endParaRPr lang="en-US" sz="2000" b="1" dirty="0"/>
          </a:p>
          <a:p>
            <a:pPr marL="0" indent="0">
              <a:buNone/>
            </a:pPr>
            <a:r>
              <a:rPr lang="en-US" sz="2000" b="1" dirty="0" smtClean="0"/>
              <a:t>The deadline is </a:t>
            </a:r>
            <a:r>
              <a:rPr lang="en-US" sz="2000" b="1" dirty="0" smtClean="0"/>
              <a:t>16.01.2018</a:t>
            </a:r>
            <a:r>
              <a:rPr lang="en-US" sz="2000" b="1" dirty="0" smtClean="0"/>
              <a:t>.  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 algn="ctr">
              <a:buNone/>
            </a:pPr>
            <a:r>
              <a:rPr lang="en-US" sz="2000" b="1" dirty="0" smtClean="0"/>
              <a:t>Please do the survey below to evaluate the course (max. 5 min):</a:t>
            </a:r>
            <a:endParaRPr lang="de-DE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9597" y="5818068"/>
            <a:ext cx="65448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>
                <a:hlinkClick r:id="rId2"/>
              </a:rPr>
              <a:t>https://www.surveymonkey.com/r/QQS55P8</a:t>
            </a:r>
            <a:endParaRPr lang="de-DE" sz="2400" b="1" dirty="0"/>
          </a:p>
        </p:txBody>
      </p:sp>
    </p:spTree>
    <p:extLst>
      <p:ext uri="{BB962C8B-B14F-4D97-AF65-F5344CB8AC3E}">
        <p14:creationId xmlns:p14="http://schemas.microsoft.com/office/powerpoint/2010/main" val="21729528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0</TotalTime>
  <Words>306</Words>
  <Application>Microsoft Office PowerPoint</Application>
  <PresentationFormat>On-screen Show (4:3)</PresentationFormat>
  <Paragraphs>35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Clarity</vt:lpstr>
      <vt:lpstr>Biomechanics</vt:lpstr>
      <vt:lpstr>Course guideline</vt:lpstr>
      <vt:lpstr>Report and Course Evaluation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Leonidas Alexopoulos</dc:creator>
  <cp:lastModifiedBy>neidlin</cp:lastModifiedBy>
  <cp:revision>607</cp:revision>
  <dcterms:created xsi:type="dcterms:W3CDTF">2016-09-01T11:35:04Z</dcterms:created>
  <dcterms:modified xsi:type="dcterms:W3CDTF">2017-12-12T14:53:47Z</dcterms:modified>
</cp:coreProperties>
</file>